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9" r:id="rId2"/>
    <p:sldId id="263" r:id="rId3"/>
    <p:sldId id="262" r:id="rId4"/>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21" d="100"/>
          <a:sy n="121"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375B-45F1-444C-961D-A5ECCA86ABD7}" type="datetimeFigureOut">
              <a:rPr lang="hu-HU" smtClean="0"/>
              <a:t>2016. 10. 11.</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E5834-7539-4359-A1DD-498DFAE7E84B}" type="slidenum">
              <a:rPr lang="hu-HU" smtClean="0"/>
              <a:t>‹#›</a:t>
            </a:fld>
            <a:endParaRPr lang="hu-HU"/>
          </a:p>
        </p:txBody>
      </p:sp>
    </p:spTree>
    <p:extLst>
      <p:ext uri="{BB962C8B-B14F-4D97-AF65-F5344CB8AC3E}">
        <p14:creationId xmlns:p14="http://schemas.microsoft.com/office/powerpoint/2010/main" val="36284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564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3</a:t>
            </a:fld>
            <a:endParaRPr lang="hu-HU" altLang="hu-HU"/>
          </a:p>
        </p:txBody>
      </p:sp>
    </p:spTree>
    <p:extLst>
      <p:ext uri="{BB962C8B-B14F-4D97-AF65-F5344CB8AC3E}">
        <p14:creationId xmlns:p14="http://schemas.microsoft.com/office/powerpoint/2010/main" val="150670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26032683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0559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357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07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0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81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1997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429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948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0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06949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175807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6673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73763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6380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963459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1473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547306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239478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80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1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1817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432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79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32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9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1583295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2093009"/>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309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29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75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004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94855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1007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97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9373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emf"/><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4.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png"/><Relationship Id="rId9" Type="http://schemas.microsoft.com/office/2007/relationships/hdphoto" Target="../media/hdphoto2.wdp"/><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hyperlink" Target="http://spoke.at/FHLJ"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nded Rectangle 51"/>
          <p:cNvSpPr/>
          <p:nvPr/>
        </p:nvSpPr>
        <p:spPr bwMode="auto">
          <a:xfrm>
            <a:off x="2544939" y="1340809"/>
            <a:ext cx="1459167" cy="195438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8" name="Rounded Rectangle 167"/>
          <p:cNvSpPr/>
          <p:nvPr/>
        </p:nvSpPr>
        <p:spPr bwMode="auto">
          <a:xfrm>
            <a:off x="2405286" y="1188576"/>
            <a:ext cx="1707658" cy="2547184"/>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Build</a:t>
            </a:r>
          </a:p>
        </p:txBody>
      </p:sp>
      <p:grpSp>
        <p:nvGrpSpPr>
          <p:cNvPr id="22" name="Group 21"/>
          <p:cNvGrpSpPr/>
          <p:nvPr/>
        </p:nvGrpSpPr>
        <p:grpSpPr>
          <a:xfrm>
            <a:off x="6196424" y="1192604"/>
            <a:ext cx="1922125" cy="4635718"/>
            <a:chOff x="6283918" y="92268"/>
            <a:chExt cx="2011225" cy="4635718"/>
          </a:xfrm>
        </p:grpSpPr>
        <p:sp>
          <p:nvSpPr>
            <p:cNvPr id="180" name="Rounded Rectangle 105"/>
            <p:cNvSpPr/>
            <p:nvPr/>
          </p:nvSpPr>
          <p:spPr bwMode="auto">
            <a:xfrm>
              <a:off x="6283918" y="92268"/>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90" name="Rounded Rectangle 109"/>
            <p:cNvSpPr/>
            <p:nvPr/>
          </p:nvSpPr>
          <p:spPr bwMode="auto">
            <a:xfrm>
              <a:off x="6355154" y="3809747"/>
              <a:ext cx="1868754" cy="620792"/>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Dev/Test</a:t>
              </a:r>
            </a:p>
          </p:txBody>
        </p:sp>
        <p:sp>
          <p:nvSpPr>
            <p:cNvPr id="191" name="Rounded Rectangle 110"/>
            <p:cNvSpPr/>
            <p:nvPr/>
          </p:nvSpPr>
          <p:spPr bwMode="auto">
            <a:xfrm>
              <a:off x="6355154" y="1383977"/>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sp>
          <p:nvSpPr>
            <p:cNvPr id="213" name="Freeform 6"/>
            <p:cNvSpPr>
              <a:spLocks noEditPoints="1"/>
            </p:cNvSpPr>
            <p:nvPr/>
          </p:nvSpPr>
          <p:spPr bwMode="auto">
            <a:xfrm>
              <a:off x="7137255" y="1847675"/>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16" name="Picture 2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2881" y="2482401"/>
              <a:ext cx="622065" cy="555499"/>
            </a:xfrm>
            <a:prstGeom prst="rect">
              <a:avLst/>
            </a:prstGeom>
          </p:spPr>
        </p:pic>
        <p:grpSp>
          <p:nvGrpSpPr>
            <p:cNvPr id="220" name="Group 219"/>
            <p:cNvGrpSpPr/>
            <p:nvPr/>
          </p:nvGrpSpPr>
          <p:grpSpPr>
            <a:xfrm>
              <a:off x="6430421" y="283517"/>
              <a:ext cx="1715883" cy="973864"/>
              <a:chOff x="8154079" y="1500188"/>
              <a:chExt cx="2496095" cy="1416683"/>
            </a:xfrm>
          </p:grpSpPr>
          <p:sp>
            <p:nvSpPr>
              <p:cNvPr id="221"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222"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224" name="TextBox 223"/>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25" name="TextBox 224"/>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26" name="TextBox 225"/>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27" name="Straight Connector 226"/>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endCxn id="221"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30" name="TextBox 229"/>
            <p:cNvSpPr txBox="1"/>
            <p:nvPr/>
          </p:nvSpPr>
          <p:spPr>
            <a:xfrm>
              <a:off x="6939931" y="363492"/>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grpSp>
      <p:sp>
        <p:nvSpPr>
          <p:cNvPr id="174" name="Rounded Rectangle 173"/>
          <p:cNvSpPr/>
          <p:nvPr/>
        </p:nvSpPr>
        <p:spPr bwMode="auto">
          <a:xfrm>
            <a:off x="8387895" y="1321256"/>
            <a:ext cx="1718506" cy="296211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ounded Rectangle 156"/>
          <p:cNvSpPr/>
          <p:nvPr/>
        </p:nvSpPr>
        <p:spPr bwMode="auto">
          <a:xfrm>
            <a:off x="265889" y="1188576"/>
            <a:ext cx="1821052" cy="2547184"/>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Source</a:t>
            </a:r>
          </a:p>
        </p:txBody>
      </p:sp>
      <p:sp>
        <p:nvSpPr>
          <p:cNvPr id="189" name="Rounded Rectangle 188"/>
          <p:cNvSpPr/>
          <p:nvPr/>
        </p:nvSpPr>
        <p:spPr bwMode="auto">
          <a:xfrm>
            <a:off x="2405286" y="3810446"/>
            <a:ext cx="1739430" cy="2014505"/>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Test/issues</a:t>
            </a:r>
            <a:endParaRPr lang="en-US" sz="1370"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4266024" y="1188577"/>
            <a:ext cx="1809376" cy="463637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8269440" y="1188575"/>
            <a:ext cx="2011510" cy="463637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421233" y="1188576"/>
            <a:ext cx="1736215" cy="358468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421233" y="4838108"/>
            <a:ext cx="1736217" cy="1791427"/>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Process tools</a:t>
            </a:r>
            <a:endParaRPr lang="en-US" sz="1370"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3960787" y="2263503"/>
            <a:ext cx="42496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127707" y="2745886"/>
            <a:ext cx="1112406" cy="11061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174389" y="2068995"/>
            <a:ext cx="607664" cy="2262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hu-HU" dirty="0"/>
              <a:t>CI/CD toolchain</a:t>
            </a:r>
            <a:endParaRPr lang="en-US" dirty="0"/>
          </a:p>
        </p:txBody>
      </p:sp>
      <p:grpSp>
        <p:nvGrpSpPr>
          <p:cNvPr id="98" name="Group 97"/>
          <p:cNvGrpSpPr/>
          <p:nvPr/>
        </p:nvGrpSpPr>
        <p:grpSpPr>
          <a:xfrm>
            <a:off x="359480" y="1553632"/>
            <a:ext cx="1582723" cy="1386102"/>
            <a:chOff x="473780" y="1976733"/>
            <a:chExt cx="1614689" cy="1414096"/>
          </a:xfrm>
        </p:grpSpPr>
        <p:sp>
          <p:nvSpPr>
            <p:cNvPr id="198" name="Rounded Rectangle 197"/>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grpSp>
      <p:grpSp>
        <p:nvGrpSpPr>
          <p:cNvPr id="99" name="Group 98"/>
          <p:cNvGrpSpPr/>
          <p:nvPr/>
        </p:nvGrpSpPr>
        <p:grpSpPr>
          <a:xfrm>
            <a:off x="4394959" y="1321507"/>
            <a:ext cx="1550742" cy="3272436"/>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14" tIns="91414" rIns="91414" bIns="91414" rtlCol="0" anchor="t">
                <a:noAutofit/>
              </a:bodyPr>
              <a:lstStyle/>
              <a:p>
                <a:pPr defTabSz="914049"/>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 name="Rounded Rectangle 33"/>
          <p:cNvSpPr/>
          <p:nvPr/>
        </p:nvSpPr>
        <p:spPr bwMode="auto">
          <a:xfrm>
            <a:off x="10600859" y="1328619"/>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6" name="Rounded Rectangle 165"/>
          <p:cNvSpPr/>
          <p:nvPr/>
        </p:nvSpPr>
        <p:spPr bwMode="auto">
          <a:xfrm>
            <a:off x="10518039" y="5043211"/>
            <a:ext cx="1549839" cy="112273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44808" bIns="44808"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pPr>
            <a:endParaRPr lang="en-US" sz="137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5" name="Straight Arrow Connector 304"/>
          <p:cNvCxnSpPr/>
          <p:nvPr/>
        </p:nvCxnSpPr>
        <p:spPr>
          <a:xfrm flipV="1">
            <a:off x="10160186" y="3036609"/>
            <a:ext cx="39479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599930" y="4950594"/>
            <a:ext cx="3152104" cy="1221883"/>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5972482" y="2581505"/>
            <a:ext cx="42593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V="1">
            <a:off x="1026781" y="3307073"/>
            <a:ext cx="0" cy="9573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15211" y="4253100"/>
            <a:ext cx="1956893" cy="1525236"/>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468"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85" name="Group 284"/>
            <p:cNvGrpSpPr/>
            <p:nvPr/>
          </p:nvGrpSpPr>
          <p:grpSpPr>
            <a:xfrm>
              <a:off x="977295" y="4528933"/>
              <a:ext cx="393113" cy="645440"/>
              <a:chOff x="891677" y="4978236"/>
              <a:chExt cx="393113" cy="645440"/>
            </a:xfrm>
          </p:grpSpPr>
          <p:pic>
            <p:nvPicPr>
              <p:cNvPr id="286" name="Picture 28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023" y="5374444"/>
                <a:ext cx="328711"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44137" y="4776092"/>
            <a:ext cx="1200265" cy="110510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165993" y="4778325"/>
            <a:ext cx="1179427" cy="110861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3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sp>
        <p:nvSpPr>
          <p:cNvPr id="165" name="Rounded Rectangle 164"/>
          <p:cNvSpPr/>
          <p:nvPr/>
        </p:nvSpPr>
        <p:spPr bwMode="auto">
          <a:xfrm>
            <a:off x="2576762" y="3994260"/>
            <a:ext cx="1459167" cy="125007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pic>
        <p:nvPicPr>
          <p:cNvPr id="207" name="Picture 206"/>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15682" y="2392031"/>
            <a:ext cx="656218" cy="183136"/>
          </a:xfrm>
          <a:prstGeom prst="rect">
            <a:avLst/>
          </a:prstGeom>
        </p:spPr>
      </p:pic>
      <p:pic>
        <p:nvPicPr>
          <p:cNvPr id="215" name="Picture 2" descr="https://mediabank.partners.extranet.microsoft.com/Assets/Active/M-Q/Microsoft_.NET/Microsoft_NET_ADO_.NET/Logos+Logotypes/NET-ADO_bL.png"/>
          <p:cNvPicPr>
            <a:picLocks noChangeAspect="1" noChangeArrowheads="1"/>
          </p:cNvPicPr>
          <p:nvPr/>
        </p:nvPicPr>
        <p:blipFill>
          <a:blip r:embed="rId10" cstate="print">
            <a:alphaModFix/>
            <a:duotone>
              <a:prstClr val="black"/>
              <a:schemeClr val="tx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r="31488"/>
          <a:stretch>
            <a:fillRect/>
          </a:stretch>
        </p:blipFill>
        <p:spPr bwMode="auto">
          <a:xfrm>
            <a:off x="8681575" y="2909954"/>
            <a:ext cx="1124433" cy="343081"/>
          </a:xfrm>
          <a:prstGeom prst="rect">
            <a:avLst/>
          </a:prstGeom>
          <a:noFill/>
        </p:spPr>
      </p:pic>
      <p:pic>
        <p:nvPicPr>
          <p:cNvPr id="248" name="Picture 24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4297" y="1896121"/>
            <a:ext cx="347751" cy="363837"/>
          </a:xfrm>
          <a:prstGeom prst="rect">
            <a:avLst/>
          </a:prstGeom>
        </p:spPr>
      </p:pic>
      <p:sp>
        <p:nvSpPr>
          <p:cNvPr id="249" name="TextBox 248"/>
          <p:cNvSpPr txBox="1"/>
          <p:nvPr/>
        </p:nvSpPr>
        <p:spPr>
          <a:xfrm>
            <a:off x="3176103" y="228448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250" name="Picture 24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5365503" y="3214471"/>
            <a:ext cx="347751" cy="363837"/>
          </a:xfrm>
          <a:prstGeom prst="rect">
            <a:avLst/>
          </a:prstGeom>
        </p:spPr>
      </p:pic>
      <p:sp>
        <p:nvSpPr>
          <p:cNvPr id="251" name="TextBox 250"/>
          <p:cNvSpPr txBox="1"/>
          <p:nvPr/>
        </p:nvSpPr>
        <p:spPr>
          <a:xfrm>
            <a:off x="5377309" y="360283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52" name="Group 251"/>
          <p:cNvGrpSpPr/>
          <p:nvPr/>
        </p:nvGrpSpPr>
        <p:grpSpPr>
          <a:xfrm>
            <a:off x="4626821" y="3161650"/>
            <a:ext cx="570347" cy="568584"/>
            <a:chOff x="6429889" y="3838242"/>
            <a:chExt cx="581866" cy="580068"/>
          </a:xfrm>
        </p:grpSpPr>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54" name="TextBox 253"/>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171" name="Picture 17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36275" y="1599245"/>
            <a:ext cx="347751" cy="363837"/>
          </a:xfrm>
          <a:prstGeom prst="rect">
            <a:avLst/>
          </a:prstGeom>
        </p:spPr>
      </p:pic>
      <p:sp>
        <p:nvSpPr>
          <p:cNvPr id="172" name="TextBox 171"/>
          <p:cNvSpPr txBox="1"/>
          <p:nvPr/>
        </p:nvSpPr>
        <p:spPr>
          <a:xfrm>
            <a:off x="848081" y="1987609"/>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179" name="Picture 178"/>
          <p:cNvPicPr>
            <a:picLocks noChangeAspect="1"/>
          </p:cNvPicPr>
          <p:nvPr/>
        </p:nvPicPr>
        <p:blipFill>
          <a:blip r:embed="rId13"/>
          <a:stretch>
            <a:fillRect/>
          </a:stretch>
        </p:blipFill>
        <p:spPr>
          <a:xfrm>
            <a:off x="1421321" y="1598366"/>
            <a:ext cx="392286" cy="391155"/>
          </a:xfrm>
          <a:prstGeom prst="rect">
            <a:avLst/>
          </a:prstGeom>
        </p:spPr>
      </p:pic>
      <p:sp>
        <p:nvSpPr>
          <p:cNvPr id="192" name="TextBox 191"/>
          <p:cNvSpPr txBox="1"/>
          <p:nvPr/>
        </p:nvSpPr>
        <p:spPr>
          <a:xfrm>
            <a:off x="1491091" y="2021594"/>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grpSp>
        <p:nvGrpSpPr>
          <p:cNvPr id="195" name="Group 194"/>
          <p:cNvGrpSpPr/>
          <p:nvPr/>
        </p:nvGrpSpPr>
        <p:grpSpPr>
          <a:xfrm>
            <a:off x="1191074" y="4391853"/>
            <a:ext cx="570347" cy="568584"/>
            <a:chOff x="6429889" y="3838242"/>
            <a:chExt cx="581866" cy="580068"/>
          </a:xfrm>
        </p:grpSpPr>
        <p:pic>
          <p:nvPicPr>
            <p:cNvPr id="197" name="Picture 19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01" name="TextBox 200"/>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206" name="Picture 20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3934" y="4256279"/>
            <a:ext cx="347751" cy="363837"/>
          </a:xfrm>
          <a:prstGeom prst="rect">
            <a:avLst/>
          </a:prstGeom>
        </p:spPr>
      </p:pic>
      <p:sp>
        <p:nvSpPr>
          <p:cNvPr id="209" name="TextBox 208"/>
          <p:cNvSpPr txBox="1"/>
          <p:nvPr/>
        </p:nvSpPr>
        <p:spPr>
          <a:xfrm>
            <a:off x="3175740" y="4644643"/>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12" name="Group 211"/>
          <p:cNvGrpSpPr/>
          <p:nvPr/>
        </p:nvGrpSpPr>
        <p:grpSpPr>
          <a:xfrm>
            <a:off x="4843974" y="1618085"/>
            <a:ext cx="682696" cy="442738"/>
            <a:chOff x="6236727" y="5075466"/>
            <a:chExt cx="1685512" cy="1093080"/>
          </a:xfrm>
        </p:grpSpPr>
        <p:grpSp>
          <p:nvGrpSpPr>
            <p:cNvPr id="231" name="Group 230"/>
            <p:cNvGrpSpPr/>
            <p:nvPr/>
          </p:nvGrpSpPr>
          <p:grpSpPr>
            <a:xfrm>
              <a:off x="6604927" y="5075466"/>
              <a:ext cx="1102201" cy="1054928"/>
              <a:chOff x="6604927" y="5075466"/>
              <a:chExt cx="1102201" cy="1054928"/>
            </a:xfrm>
          </p:grpSpPr>
          <p:sp>
            <p:nvSpPr>
              <p:cNvPr id="256" name="Diamond 255"/>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arallelogram 256"/>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arallelogram 257"/>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4682811" y="2558445"/>
            <a:ext cx="991147" cy="512961"/>
            <a:chOff x="10082880" y="5743027"/>
            <a:chExt cx="1011165" cy="523323"/>
          </a:xfrm>
        </p:grpSpPr>
        <p:sp>
          <p:nvSpPr>
            <p:cNvPr id="260" name="TextBox 259"/>
            <p:cNvSpPr txBox="1"/>
            <p:nvPr/>
          </p:nvSpPr>
          <p:spPr>
            <a:xfrm>
              <a:off x="10082880" y="6112493"/>
              <a:ext cx="1011165" cy="153857"/>
            </a:xfrm>
            <a:prstGeom prst="rect">
              <a:avLst/>
            </a:prstGeom>
            <a:noFill/>
          </p:spPr>
          <p:txBody>
            <a:bodyPr wrap="square" lIns="0" tIns="0" rIns="0" bIns="0" rtlCol="0">
              <a:spAutoFit/>
            </a:bodyPr>
            <a:lstStyle/>
            <a:p>
              <a:pPr algn="ctr" defTabSz="914049"/>
              <a:r>
                <a:rPr lang="hu-HU" sz="980" dirty="0">
                  <a:solidFill>
                    <a:srgbClr val="A2FCB4"/>
                  </a:solidFill>
                  <a:ea typeface="Segoe UI" pitchFamily="34" charset="0"/>
                  <a:cs typeface="Segoe UI" pitchFamily="34" charset="0"/>
                </a:rPr>
                <a:t>Release</a:t>
              </a:r>
              <a:r>
                <a:rPr lang="en-US" sz="980" dirty="0">
                  <a:solidFill>
                    <a:srgbClr val="A2FCB4"/>
                  </a:solidFill>
                  <a:ea typeface="Segoe UI" pitchFamily="34" charset="0"/>
                  <a:cs typeface="Segoe UI" pitchFamily="34" charset="0"/>
                </a:rPr>
                <a:t> Manager</a:t>
              </a:r>
            </a:p>
          </p:txBody>
        </p:sp>
        <p:pic>
          <p:nvPicPr>
            <p:cNvPr id="261" name="Picture 260"/>
            <p:cNvPicPr>
              <a:picLocks/>
            </p:cNvPicPr>
            <p:nvPr/>
          </p:nvPicPr>
          <p:blipFill>
            <a:blip r:embed="rId1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pic>
        <p:nvPicPr>
          <p:cNvPr id="262" name="Picture 2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06844" y="3849519"/>
            <a:ext cx="835596" cy="746178"/>
          </a:xfrm>
          <a:prstGeom prst="rect">
            <a:avLst/>
          </a:prstGeom>
        </p:spPr>
      </p:pic>
      <p:pic>
        <p:nvPicPr>
          <p:cNvPr id="9" name="Picture 8"/>
          <p:cNvPicPr>
            <a:picLocks noChangeAspect="1"/>
          </p:cNvPicPr>
          <p:nvPr/>
        </p:nvPicPr>
        <p:blipFill>
          <a:blip r:embed="rId16"/>
          <a:stretch>
            <a:fillRect/>
          </a:stretch>
        </p:blipFill>
        <p:spPr>
          <a:xfrm flipH="1">
            <a:off x="10985617" y="2575167"/>
            <a:ext cx="697815" cy="366353"/>
          </a:xfrm>
          <a:prstGeom prst="rect">
            <a:avLst/>
          </a:prstGeom>
          <a:solidFill>
            <a:schemeClr val="accent6">
              <a:lumMod val="20000"/>
              <a:lumOff val="80000"/>
            </a:schemeClr>
          </a:solidFill>
        </p:spPr>
      </p:pic>
      <p:pic>
        <p:nvPicPr>
          <p:cNvPr id="263" name="Picture 2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16801" y="5131334"/>
            <a:ext cx="945077" cy="982489"/>
          </a:xfrm>
          <a:prstGeom prst="rect">
            <a:avLst/>
          </a:prstGeom>
        </p:spPr>
      </p:pic>
      <p:sp>
        <p:nvSpPr>
          <p:cNvPr id="264" name="Rounded Rectangle 33"/>
          <p:cNvSpPr/>
          <p:nvPr/>
        </p:nvSpPr>
        <p:spPr bwMode="auto">
          <a:xfrm>
            <a:off x="10616141" y="1309123"/>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265" name="Group 264"/>
          <p:cNvGrpSpPr/>
          <p:nvPr/>
        </p:nvGrpSpPr>
        <p:grpSpPr>
          <a:xfrm>
            <a:off x="11049350" y="3105873"/>
            <a:ext cx="570347" cy="568584"/>
            <a:chOff x="6429889" y="3838242"/>
            <a:chExt cx="581866" cy="580068"/>
          </a:xfrm>
        </p:grpSpPr>
        <p:pic>
          <p:nvPicPr>
            <p:cNvPr id="266" name="Picture 2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67" name="TextBox 266"/>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spTree>
    <p:extLst>
      <p:ext uri="{BB962C8B-B14F-4D97-AF65-F5344CB8AC3E}">
        <p14:creationId xmlns:p14="http://schemas.microsoft.com/office/powerpoint/2010/main" val="392365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childTnLst>
                          </p:cTn>
                        </p:par>
                        <p:par>
                          <p:cTn id="23" fill="hold">
                            <p:stCondLst>
                              <p:cond delay="500"/>
                            </p:stCondLst>
                            <p:childTnLst>
                              <p:par>
                                <p:cTn id="24" presetID="10" presetClass="entr" presetSubtype="0" fill="hold" nodeType="afterEffect">
                                  <p:stCondLst>
                                    <p:cond delay="1500"/>
                                  </p:stCondLst>
                                  <p:childTnLst>
                                    <p:set>
                                      <p:cBhvr>
                                        <p:cTn id="25" dur="1" fill="hold">
                                          <p:stCondLst>
                                            <p:cond delay="0"/>
                                          </p:stCondLst>
                                        </p:cTn>
                                        <p:tgtEl>
                                          <p:spTgt spid="302"/>
                                        </p:tgtEl>
                                        <p:attrNameLst>
                                          <p:attrName>style.visibility</p:attrName>
                                        </p:attrNameLst>
                                      </p:cBhvr>
                                      <p:to>
                                        <p:strVal val="visible"/>
                                      </p:to>
                                    </p:set>
                                    <p:animEffect transition="in" filter="fade">
                                      <p:cBhvr>
                                        <p:cTn id="26" dur="500"/>
                                        <p:tgtEl>
                                          <p:spTgt spid="302"/>
                                        </p:tgtEl>
                                      </p:cBhvr>
                                    </p:animEffect>
                                  </p:childTnLst>
                                </p:cTn>
                              </p:par>
                            </p:childTnLst>
                          </p:cTn>
                        </p:par>
                        <p:par>
                          <p:cTn id="27" fill="hold">
                            <p:stCondLst>
                              <p:cond delay="2500"/>
                            </p:stCondLst>
                            <p:childTnLst>
                              <p:par>
                                <p:cTn id="28" presetID="10" presetClass="entr" presetSubtype="0" fill="hold" nodeType="afterEffect">
                                  <p:stCondLst>
                                    <p:cond delay="1200"/>
                                  </p:stCondLst>
                                  <p:childTnLst>
                                    <p:set>
                                      <p:cBhvr>
                                        <p:cTn id="29" dur="1" fill="hold">
                                          <p:stCondLst>
                                            <p:cond delay="0"/>
                                          </p:stCondLst>
                                        </p:cTn>
                                        <p:tgtEl>
                                          <p:spTgt spid="304"/>
                                        </p:tgtEl>
                                        <p:attrNameLst>
                                          <p:attrName>style.visibility</p:attrName>
                                        </p:attrNameLst>
                                      </p:cBhvr>
                                      <p:to>
                                        <p:strVal val="visible"/>
                                      </p:to>
                                    </p:set>
                                    <p:animEffect transition="in" filter="fade">
                                      <p:cBhvr>
                                        <p:cTn id="30" dur="500"/>
                                        <p:tgtEl>
                                          <p:spTgt spid="304"/>
                                        </p:tgtEl>
                                      </p:cBhvr>
                                    </p:animEffect>
                                  </p:childTnLst>
                                </p:cTn>
                              </p:par>
                              <p:par>
                                <p:cTn id="31" presetID="10" presetClass="entr" presetSubtype="0" fill="hold" nodeType="withEffect">
                                  <p:stCondLst>
                                    <p:cond delay="120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childTnLst>
                          </p:cTn>
                        </p:par>
                        <p:par>
                          <p:cTn id="34" fill="hold">
                            <p:stCondLst>
                              <p:cond delay="4200"/>
                            </p:stCondLst>
                            <p:childTnLst>
                              <p:par>
                                <p:cTn id="35" presetID="10" presetClass="entr" presetSubtype="0" fill="hold" nodeType="afterEffect">
                                  <p:stCondLst>
                                    <p:cond delay="1500"/>
                                  </p:stCondLst>
                                  <p:childTnLst>
                                    <p:set>
                                      <p:cBhvr>
                                        <p:cTn id="36" dur="1" fill="hold">
                                          <p:stCondLst>
                                            <p:cond delay="0"/>
                                          </p:stCondLst>
                                        </p:cTn>
                                        <p:tgtEl>
                                          <p:spTgt spid="312"/>
                                        </p:tgtEl>
                                        <p:attrNameLst>
                                          <p:attrName>style.visibility</p:attrName>
                                        </p:attrNameLst>
                                      </p:cBhvr>
                                      <p:to>
                                        <p:strVal val="visible"/>
                                      </p:to>
                                    </p:set>
                                    <p:animEffect transition="in" filter="fade">
                                      <p:cBhvr>
                                        <p:cTn id="37" dur="500"/>
                                        <p:tgtEl>
                                          <p:spTgt spid="312"/>
                                        </p:tgtEl>
                                      </p:cBhvr>
                                    </p:animEffect>
                                  </p:childTnLst>
                                </p:cTn>
                              </p:par>
                              <p:par>
                                <p:cTn id="38" presetID="10" presetClass="entr" presetSubtype="0" fill="hold" nodeType="withEffect">
                                  <p:stCondLst>
                                    <p:cond delay="150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childTnLst>
                          </p:cTn>
                        </p:par>
                        <p:par>
                          <p:cTn id="41" fill="hold">
                            <p:stCondLst>
                              <p:cond delay="6200"/>
                            </p:stCondLst>
                            <p:childTnLst>
                              <p:par>
                                <p:cTn id="42" presetID="10" presetClass="entr" presetSubtype="0" fill="hold" nodeType="afterEffect">
                                  <p:stCondLst>
                                    <p:cond delay="1400"/>
                                  </p:stCondLst>
                                  <p:childTnLst>
                                    <p:set>
                                      <p:cBhvr>
                                        <p:cTn id="43" dur="1" fill="hold">
                                          <p:stCondLst>
                                            <p:cond delay="0"/>
                                          </p:stCondLst>
                                        </p:cTn>
                                        <p:tgtEl>
                                          <p:spTgt spid="305"/>
                                        </p:tgtEl>
                                        <p:attrNameLst>
                                          <p:attrName>style.visibility</p:attrName>
                                        </p:attrNameLst>
                                      </p:cBhvr>
                                      <p:to>
                                        <p:strVal val="visible"/>
                                      </p:to>
                                    </p:set>
                                    <p:animEffect transition="in" filter="fade">
                                      <p:cBhvr>
                                        <p:cTn id="44"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044" y="289958"/>
            <a:ext cx="7846037" cy="899537"/>
          </a:xfrm>
        </p:spPr>
        <p:txBody>
          <a:bodyPr/>
          <a:lstStyle/>
          <a:p>
            <a:r>
              <a:rPr lang="hu-HU" dirty="0"/>
              <a:t>prezentációk, minta kódok és kódrészletek</a:t>
            </a:r>
          </a:p>
        </p:txBody>
      </p:sp>
      <p:sp>
        <p:nvSpPr>
          <p:cNvPr id="5" name="Text Placeholder 4"/>
          <p:cNvSpPr>
            <a:spLocks noGrp="1"/>
          </p:cNvSpPr>
          <p:nvPr>
            <p:ph type="body" sz="quarter" idx="10"/>
          </p:nvPr>
        </p:nvSpPr>
        <p:spPr>
          <a:xfrm>
            <a:off x="2211493" y="1646260"/>
            <a:ext cx="11653522" cy="1077163"/>
          </a:xfrm>
        </p:spPr>
        <p:txBody>
          <a:bodyPr/>
          <a:lstStyle/>
          <a:p>
            <a:pPr algn="ctr"/>
            <a:r>
              <a:rPr lang="hu-HU" sz="6470" dirty="0">
                <a:latin typeface="Segoe UI Black" panose="020B0A02040204020203" pitchFamily="34" charset="0"/>
                <a:ea typeface="Segoe UI Black" panose="020B0A02040204020203" pitchFamily="34" charset="0"/>
                <a:cs typeface="Segoe UI Black" panose="020B0A02040204020203" pitchFamily="34" charset="0"/>
              </a:rPr>
              <a:t>aka.ms/itf2016</a:t>
            </a:r>
          </a:p>
        </p:txBody>
      </p:sp>
      <p:pic>
        <p:nvPicPr>
          <p:cNvPr id="1030" name="Picture 6" descr="Képtalálat a következőre: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169" y="4400127"/>
            <a:ext cx="3461975" cy="2307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0" y="487"/>
            <a:ext cx="3857078" cy="6857027"/>
          </a:xfrm>
          <a:prstGeom prst="rect">
            <a:avLst/>
          </a:prstGeom>
        </p:spPr>
      </p:pic>
    </p:spTree>
    <p:extLst>
      <p:ext uri="{BB962C8B-B14F-4D97-AF65-F5344CB8AC3E}">
        <p14:creationId xmlns:p14="http://schemas.microsoft.com/office/powerpoint/2010/main" val="1458204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41229" y="2131748"/>
            <a:ext cx="3757968" cy="375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158067" y="412751"/>
            <a:ext cx="591219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267" u="sng">
                <a:solidFill>
                  <a:srgbClr val="0563C1"/>
                </a:solidFill>
                <a:latin typeface="Segoe UI Black" panose="020B0A02040204020203" pitchFamily="34" charset="0"/>
                <a:hlinkClick r:id="rId5"/>
              </a:rPr>
              <a:t>http://spoke.at/FHLJ</a:t>
            </a:r>
            <a:endParaRPr lang="hu-HU" altLang="hu-HU" sz="4267">
              <a:latin typeface="Segoe UI Black" panose="020B0A02040204020203" pitchFamily="34" charset="0"/>
            </a:endParaRPr>
          </a:p>
        </p:txBody>
      </p:sp>
    </p:spTree>
    <p:extLst>
      <p:ext uri="{BB962C8B-B14F-4D97-AF65-F5344CB8AC3E}">
        <p14:creationId xmlns:p14="http://schemas.microsoft.com/office/powerpoint/2010/main" val="3665252478"/>
      </p:ext>
    </p:extLst>
  </p:cSld>
  <p:clrMapOvr>
    <a:masterClrMapping/>
  </p:clrMapOvr>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163</Words>
  <Application>Microsoft Office PowerPoint</Application>
  <PresentationFormat>Widescreen</PresentationFormat>
  <Paragraphs>35</Paragraphs>
  <Slides>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vt:i4>
      </vt:variant>
    </vt:vector>
  </HeadingPairs>
  <TitlesOfParts>
    <vt:vector size="13" baseType="lpstr">
      <vt:lpstr>ＭＳ Ｐゴシック</vt:lpstr>
      <vt:lpstr>Arial</vt:lpstr>
      <vt:lpstr>Calibri</vt:lpstr>
      <vt:lpstr>Consolas</vt:lpstr>
      <vt:lpstr>Segoe UI</vt:lpstr>
      <vt:lpstr>Segoe UI Black</vt:lpstr>
      <vt:lpstr>Segoe UI Light</vt:lpstr>
      <vt:lpstr>Segoe UI Semibold</vt:lpstr>
      <vt:lpstr>Wingdings</vt:lpstr>
      <vt:lpstr>TEE14 Speaker PPT Template</vt:lpstr>
      <vt:lpstr>CI/CD toolchain</vt:lpstr>
      <vt:lpstr>prezentációk, minta kódok és kódrészletek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Ecosystem </dc:title>
  <dc:creator>Attila Ersek (Prohuman)</dc:creator>
  <cp:lastModifiedBy>Attila Ersek (Prohuman)</cp:lastModifiedBy>
  <cp:revision>12</cp:revision>
  <dcterms:created xsi:type="dcterms:W3CDTF">2016-09-16T08:56:47Z</dcterms:created>
  <dcterms:modified xsi:type="dcterms:W3CDTF">2016-10-11T11:43:58Z</dcterms:modified>
</cp:coreProperties>
</file>